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sldIdLst>
    <p:sldId id="325" r:id="rId5"/>
    <p:sldId id="326" r:id="rId6"/>
    <p:sldId id="330" r:id="rId7"/>
    <p:sldId id="328" r:id="rId8"/>
    <p:sldId id="338" r:id="rId9"/>
    <p:sldId id="341" r:id="rId10"/>
    <p:sldId id="343" r:id="rId11"/>
    <p:sldId id="333" r:id="rId12"/>
    <p:sldId id="335" r:id="rId13"/>
    <p:sldId id="34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sarakayala, Alekhya Reddy" userId="d7cc41bb-9230-407b-89d8-45a3bd67a9fd" providerId="ADAL" clId="{276E7D7B-2C8B-4E40-BA5B-98DFADD2466E}"/>
    <pc:docChg chg="modSld">
      <pc:chgData name="Pasarakayala, Alekhya Reddy" userId="d7cc41bb-9230-407b-89d8-45a3bd67a9fd" providerId="ADAL" clId="{276E7D7B-2C8B-4E40-BA5B-98DFADD2466E}" dt="2024-10-31T01:51:08.119" v="11" actId="20577"/>
      <pc:docMkLst>
        <pc:docMk/>
      </pc:docMkLst>
      <pc:sldChg chg="modSp mod">
        <pc:chgData name="Pasarakayala, Alekhya Reddy" userId="d7cc41bb-9230-407b-89d8-45a3bd67a9fd" providerId="ADAL" clId="{276E7D7B-2C8B-4E40-BA5B-98DFADD2466E}" dt="2024-10-31T01:51:08.119" v="11" actId="20577"/>
        <pc:sldMkLst>
          <pc:docMk/>
          <pc:sldMk cId="1139014820" sldId="325"/>
        </pc:sldMkLst>
        <pc:spChg chg="mod">
          <ac:chgData name="Pasarakayala, Alekhya Reddy" userId="d7cc41bb-9230-407b-89d8-45a3bd67a9fd" providerId="ADAL" clId="{276E7D7B-2C8B-4E40-BA5B-98DFADD2466E}" dt="2024-10-31T01:51:08.119" v="11" actId="20577"/>
          <ac:spMkLst>
            <pc:docMk/>
            <pc:sldMk cId="1139014820" sldId="325"/>
            <ac:spMk id="3" creationId="{18F4C5B9-7CE7-4198-A777-E8552CCFF3A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50E8C-2689-4B15-B826-80064E9C0C1C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4154B-F4A3-483A-917E-306EE5650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43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8A62-DCE9-4436-9813-08E79A925A23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7F13-71B8-4E89-9805-DA65EBFE4E21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4F798-4536-418F-AF46-E7615AACEFFE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916B1-B68C-4957-AE0B-93441D9E3D2F}" type="datetime1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BFA5-A92D-41C0-B87E-588E162B4D01}" type="datetime1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BA82-64E2-4933-AD0E-2A0A12EEC9DB}" type="datetime1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3C782-30F3-4353-A7EC-A4019AF6CF86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C2840-3F9A-41D5-88D3-AF4A12202226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9BF7-07DF-409E-B752-2C7FF3C69342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78DD4-B65A-4D2E-BBD5-ED45F05FDBDE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24808-1E67-42D6-909C-FFD2C25166CD}" type="datetime1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FC86-635A-4D7D-B975-7D2311E38442}" type="datetime1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C6A-45FD-4202-953C-8BAC2B3505A4}" type="datetime1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1E0CF-6B8F-49E5-98A1-A47C358284A1}" type="datetime1">
              <a:rPr lang="en-US" smtClean="0"/>
              <a:t>10/30/2024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5BE61-E0C4-4540-89B0-D647AC89119E}" type="datetime1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BBA7-94F5-4632-977F-A069F5B4DE45}" type="datetime1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2D190-7243-461F-A783-93D8A78C031A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73">
            <a:extLst>
              <a:ext uri="{FF2B5EF4-FFF2-40B4-BE49-F238E27FC236}">
                <a16:creationId xmlns:a16="http://schemas.microsoft.com/office/drawing/2014/main" id="{FA94DED7-0A28-4AD9-8747-E94113225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2" name="Rectangle 75">
            <a:extLst>
              <a:ext uri="{FF2B5EF4-FFF2-40B4-BE49-F238E27FC236}">
                <a16:creationId xmlns:a16="http://schemas.microsoft.com/office/drawing/2014/main" id="{6F175609-91A3-416E-BC3D-7548FDE02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A3B0D54-9DF0-4FF8-A0AA-B4234DF3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9" y="1795849"/>
            <a:ext cx="3778870" cy="3114818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EFFFF"/>
                </a:solidFill>
                <a:latin typeface="Times New Roman"/>
                <a:cs typeface="Times New Roman"/>
              </a:rPr>
              <a:t>HOUSING DATA ANALYSIS	</a:t>
            </a:r>
          </a:p>
        </p:txBody>
      </p:sp>
      <p:pic>
        <p:nvPicPr>
          <p:cNvPr id="7" name="Picture 6" descr="A close up of abstract drawing of downtown buildings">
            <a:extLst>
              <a:ext uri="{FF2B5EF4-FFF2-40B4-BE49-F238E27FC236}">
                <a16:creationId xmlns:a16="http://schemas.microsoft.com/office/drawing/2014/main" id="{9E8E76DD-36CE-456F-AE4B-0CA05DD4A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44" t="9091" r="18131" b="1"/>
          <a:stretch/>
        </p:blipFill>
        <p:spPr>
          <a:xfrm>
            <a:off x="4639732" y="10"/>
            <a:ext cx="7552267" cy="6857990"/>
          </a:xfrm>
          <a:prstGeom prst="rect">
            <a:avLst/>
          </a:prstGeom>
        </p:spPr>
      </p:pic>
      <p:sp>
        <p:nvSpPr>
          <p:cNvPr id="80" name="Freeform 5">
            <a:extLst>
              <a:ext uri="{FF2B5EF4-FFF2-40B4-BE49-F238E27FC236}">
                <a16:creationId xmlns:a16="http://schemas.microsoft.com/office/drawing/2014/main" id="{64D236DE-BD07-488F-B236-DDEEFFF7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4C5B9-7CE7-4198-A777-E8552CCFF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570" y="4832982"/>
            <a:ext cx="5069352" cy="1244806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EFFFF"/>
                </a:solidFill>
                <a:latin typeface="Times New Roman"/>
                <a:cs typeface="Times New Roman"/>
              </a:rPr>
              <a:t>Alekhya Reddy Pasarakayala</a:t>
            </a:r>
          </a:p>
        </p:txBody>
      </p:sp>
    </p:spTree>
    <p:extLst>
      <p:ext uri="{BB962C8B-B14F-4D97-AF65-F5344CB8AC3E}">
        <p14:creationId xmlns:p14="http://schemas.microsoft.com/office/powerpoint/2010/main" val="1139014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Conclusion: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DB2588-36CE-0727-3903-6C439A70F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738" y="1424536"/>
            <a:ext cx="9654988" cy="43939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say that, from linear regression age and living are depended on price. The </a:t>
            </a:r>
            <a:r>
              <a:rPr lang="en-US" sz="2000" dirty="0">
                <a:latin typeface="Times New Roman"/>
                <a:ea typeface="+mn-lt"/>
                <a:cs typeface="+mn-lt"/>
              </a:rPr>
              <a:t>output provides the analysis of coefficients, standard error, t stat, p-value, lower 95%, upper 95%, lower 95.0%, and upper 95.0% for both the intercept and garage spaces.</a:t>
            </a: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We have proposed different models to check whether there is a significant relation between the different attributes using ANOVA analysis and multiple regression  and all our models are considerably significant. 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E0268AD-956D-8E02-E9E5-510D9B17D46E}"/>
              </a:ext>
            </a:extLst>
          </p:cNvPr>
          <p:cNvSpPr txBox="1">
            <a:spLocks/>
          </p:cNvSpPr>
          <p:nvPr/>
        </p:nvSpPr>
        <p:spPr>
          <a:xfrm>
            <a:off x="1597313" y="3741055"/>
            <a:ext cx="9712998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>
                <a:latin typeface="Times New Roman"/>
                <a:cs typeface="Times New Roman"/>
              </a:rPr>
              <a:t>Future scope: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9FD83EF8-C428-766C-6E3C-470408C642FA}"/>
              </a:ext>
            </a:extLst>
          </p:cNvPr>
          <p:cNvSpPr txBox="1">
            <a:spLocks/>
          </p:cNvSpPr>
          <p:nvPr/>
        </p:nvSpPr>
        <p:spPr>
          <a:xfrm>
            <a:off x="1457738" y="4504914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/>
                <a:cs typeface="Times New Roman"/>
              </a:rPr>
              <a:t>Based on present analysis, we can predict how the house price may vary in next 5-10 years.</a:t>
            </a:r>
          </a:p>
          <a:p>
            <a:r>
              <a:rPr lang="en-US" sz="2000" dirty="0">
                <a:latin typeface="Times New Roman"/>
                <a:cs typeface="Times New Roman"/>
              </a:rPr>
              <a:t>We can develop more data visualization tools for a better understanding of future predictions by using regression models and ANOVA.</a:t>
            </a:r>
          </a:p>
        </p:txBody>
      </p:sp>
    </p:spTree>
    <p:extLst>
      <p:ext uri="{BB962C8B-B14F-4D97-AF65-F5344CB8AC3E}">
        <p14:creationId xmlns:p14="http://schemas.microsoft.com/office/powerpoint/2010/main" val="2967657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sz="2800" b="1">
                <a:latin typeface="Times New Roman"/>
                <a:cs typeface="Times New Roman"/>
              </a:rPr>
              <a:t>ABOUT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AC5053-EFD7-B656-7021-21095B08A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439" y="1426028"/>
            <a:ext cx="11111173" cy="448519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The Dataset consists of 1057 records with 10 attributes. The names of Dataset are:</a:t>
            </a: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Price, Living Area, Garage Space, Bathrooms, Bedrooms, Fireplaces, Pool, Lot Size, Age, Fireplaces (Boolean value)</a:t>
            </a: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09636-0DF9-28FD-DF7A-D76D7AB47DDA}"/>
              </a:ext>
            </a:extLst>
          </p:cNvPr>
          <p:cNvSpPr txBox="1"/>
          <p:nvPr/>
        </p:nvSpPr>
        <p:spPr>
          <a:xfrm>
            <a:off x="394064" y="3275616"/>
            <a:ext cx="1035231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Is there a significant difference in the average price of the houses based on the age of the building using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Anova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?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 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Analysis 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age and living area related to 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the 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price of 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the 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house with a linear regression for price based on age and living are for 95%.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Outputs from Descriptive 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Statistics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for House Pricing.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 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Price of property depends on living area or age or both, is there any significant relation between mean price of property in age or living area groups? </a:t>
            </a:r>
            <a:endParaRPr lang="en-US" sz="20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262626"/>
                </a:solidFill>
                <a:latin typeface="Times New Roman"/>
                <a:cs typeface="Times New Roman"/>
              </a:rPr>
              <a:t>How well does a linear regression model predict the prices of houses based on the number of bedrooms and bathrooms? </a:t>
            </a:r>
            <a:endParaRPr lang="en-US" sz="2000" b="0" i="0" dirty="0">
              <a:solidFill>
                <a:srgbClr val="262626"/>
              </a:solidFill>
              <a:effectLst/>
              <a:latin typeface="Times New Roman"/>
              <a:cs typeface="Times New Roman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Find out the Linear regression analysis for the pool and garage based on price with some graphs?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 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Identify and analyze ANOVA for columns living area, fireplaces, and lot size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8631CC-13AD-4FD2-0F04-459D8F70AE2B}"/>
              </a:ext>
            </a:extLst>
          </p:cNvPr>
          <p:cNvSpPr txBox="1">
            <a:spLocks/>
          </p:cNvSpPr>
          <p:nvPr/>
        </p:nvSpPr>
        <p:spPr>
          <a:xfrm>
            <a:off x="390156" y="2706918"/>
            <a:ext cx="9712998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>
                <a:latin typeface="Times New Roman"/>
                <a:cs typeface="Times New Roman"/>
              </a:rPr>
              <a:t>RESEARCH QUESTIONS:</a:t>
            </a:r>
          </a:p>
        </p:txBody>
      </p:sp>
    </p:spTree>
    <p:extLst>
      <p:ext uri="{BB962C8B-B14F-4D97-AF65-F5344CB8AC3E}">
        <p14:creationId xmlns:p14="http://schemas.microsoft.com/office/powerpoint/2010/main" val="408643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985" y="254316"/>
            <a:ext cx="9712998" cy="1280890"/>
          </a:xfrm>
        </p:spPr>
        <p:txBody>
          <a:bodyPr>
            <a:normAutofit/>
          </a:bodyPr>
          <a:lstStyle/>
          <a:p>
            <a:r>
              <a:rPr lang="en-US" sz="2800" b="1">
                <a:latin typeface="Times New Roman"/>
                <a:cs typeface="Times New Roman"/>
              </a:rPr>
              <a:t>Descriptive Statistics</a:t>
            </a:r>
          </a:p>
        </p:txBody>
      </p:sp>
      <p:pic>
        <p:nvPicPr>
          <p:cNvPr id="3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AEF52D01-C7E2-5F37-8806-CB9991B58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960" y="950825"/>
            <a:ext cx="6107121" cy="2576590"/>
          </a:xfrm>
        </p:spPr>
      </p:pic>
      <p:pic>
        <p:nvPicPr>
          <p:cNvPr id="5" name="Picture 5" descr="Table, Excel&#10;&#10;Description automatically generated">
            <a:extLst>
              <a:ext uri="{FF2B5EF4-FFF2-40B4-BE49-F238E27FC236}">
                <a16:creationId xmlns:a16="http://schemas.microsoft.com/office/drawing/2014/main" id="{01567EC6-D133-62F3-D332-C8263B2B9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25" y="4470857"/>
            <a:ext cx="6217155" cy="190817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FABD78B-C7F9-0B79-395C-2397BD66E02C}"/>
              </a:ext>
            </a:extLst>
          </p:cNvPr>
          <p:cNvSpPr txBox="1">
            <a:spLocks/>
          </p:cNvSpPr>
          <p:nvPr/>
        </p:nvSpPr>
        <p:spPr>
          <a:xfrm>
            <a:off x="771960" y="3766943"/>
            <a:ext cx="9712998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 err="1">
                <a:latin typeface="Times New Roman"/>
                <a:cs typeface="Times New Roman"/>
              </a:rPr>
              <a:t>Anova</a:t>
            </a:r>
            <a:r>
              <a:rPr lang="en-US" sz="2800" dirty="0">
                <a:latin typeface="Times New Roman"/>
                <a:cs typeface="Times New Roman"/>
              </a:rPr>
              <a:t>: </a:t>
            </a:r>
            <a:r>
              <a:rPr lang="en-US" sz="2800" b="1" dirty="0">
                <a:latin typeface="Times New Roman"/>
                <a:cs typeface="Times New Roman"/>
              </a:rPr>
              <a:t>Single Factor</a:t>
            </a: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A90E4C8-8092-380F-CE33-89A87E23A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335" y="507868"/>
            <a:ext cx="4416157" cy="3184395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CFC49F6-CFC8-A99A-5786-B7BB3D38E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4477" y="3766943"/>
            <a:ext cx="4522246" cy="293966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4B64AF4-90E8-4314-DCC4-F465186D3716}"/>
              </a:ext>
            </a:extLst>
          </p:cNvPr>
          <p:cNvSpPr txBox="1">
            <a:spLocks/>
          </p:cNvSpPr>
          <p:nvPr/>
        </p:nvSpPr>
        <p:spPr>
          <a:xfrm>
            <a:off x="6662739" y="73930"/>
            <a:ext cx="9712998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 err="1">
                <a:latin typeface="Times New Roman"/>
                <a:cs typeface="Times New Roman"/>
              </a:rPr>
              <a:t>Anova</a:t>
            </a:r>
            <a:r>
              <a:rPr lang="en-US" sz="2400" b="1" dirty="0">
                <a:latin typeface="Times New Roman"/>
                <a:cs typeface="Times New Roman"/>
              </a:rPr>
              <a:t> Graphical Representation:</a:t>
            </a:r>
          </a:p>
        </p:txBody>
      </p:sp>
    </p:spTree>
    <p:extLst>
      <p:ext uri="{BB962C8B-B14F-4D97-AF65-F5344CB8AC3E}">
        <p14:creationId xmlns:p14="http://schemas.microsoft.com/office/powerpoint/2010/main" val="2818772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4AD0C91-9503-1C5B-F45C-F13BC11FF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29" y="1769975"/>
            <a:ext cx="6683828" cy="330797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E606BA-4601-A3F9-B77B-510419AD6D81}"/>
              </a:ext>
            </a:extLst>
          </p:cNvPr>
          <p:cNvSpPr txBox="1"/>
          <p:nvPr/>
        </p:nvSpPr>
        <p:spPr>
          <a:xfrm>
            <a:off x="1627163" y="352470"/>
            <a:ext cx="9601199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>
                <a:latin typeface="Times New Roman"/>
                <a:ea typeface="Times New Roman"/>
                <a:cs typeface="Times New Roman"/>
              </a:rPr>
              <a:t>Analysis of age and living area related to the price of the house with a linear regression</a:t>
            </a:r>
            <a:endParaRPr lang="en-US" dirty="0">
              <a:latin typeface="Century Gothic" panose="020B0502020202020204"/>
              <a:ea typeface="Times New Roman"/>
              <a:cs typeface="Times New Roman"/>
            </a:endParaRPr>
          </a:p>
          <a:p>
            <a:pPr algn="just"/>
            <a:r>
              <a:rPr lang="en-US" dirty="0">
                <a:latin typeface="Times New Roman"/>
                <a:ea typeface="Times New Roman"/>
                <a:cs typeface="Times New Roman"/>
              </a:rPr>
              <a:t>From the output we can observe that R-square value is 58.9% and Adjusted R Square value is 58.8% which means that the model is a good fit as the difference between R square and Adjusted R square is negligible. </a:t>
            </a:r>
            <a:endParaRPr lang="en-US" dirty="0"/>
          </a:p>
        </p:txBody>
      </p:sp>
      <p:pic>
        <p:nvPicPr>
          <p:cNvPr id="2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CC7AFD8-9CD3-5AD3-29D0-14CAC11C0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276" y="1300279"/>
            <a:ext cx="4651906" cy="2824438"/>
          </a:xfrm>
          <a:prstGeom prst="rect">
            <a:avLst/>
          </a:prstGeom>
        </p:spPr>
      </p:pic>
      <p:pic>
        <p:nvPicPr>
          <p:cNvPr id="4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3EB8455-9315-C791-A89F-42A552060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006" y="4124717"/>
            <a:ext cx="4651906" cy="2610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504BCA-CAD5-E95A-F13D-09587BE466E4}"/>
              </a:ext>
            </a:extLst>
          </p:cNvPr>
          <p:cNvSpPr txBox="1"/>
          <p:nvPr/>
        </p:nvSpPr>
        <p:spPr>
          <a:xfrm>
            <a:off x="283029" y="5520645"/>
            <a:ext cx="6531428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The Graphical representation shows the comparison between different outputs for Price and Age values.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33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42" y="7052"/>
            <a:ext cx="11687592" cy="75898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b="1">
                <a:latin typeface="Times New Roman"/>
                <a:cs typeface="Times New Roman"/>
              </a:rPr>
              <a:t>The significant difference in the average price of the houses based on the age of the building using Anova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2F32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282C4F2C-FAE9-369C-2330-4EAF2F081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47" y="932795"/>
            <a:ext cx="7176648" cy="232974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DB2588-36CE-0727-3903-6C439A70F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950" y="620880"/>
            <a:ext cx="4757555" cy="27228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lnSpc>
                <a:spcPct val="90000"/>
              </a:lnSpc>
              <a:buNone/>
            </a:pPr>
            <a:r>
              <a:rPr lang="en-US" dirty="0" err="1">
                <a:latin typeface="Times New Roman"/>
                <a:ea typeface="+mn-lt"/>
                <a:cs typeface="+mn-lt"/>
              </a:rPr>
              <a:t>Anova</a:t>
            </a:r>
            <a:r>
              <a:rPr lang="en-US" dirty="0">
                <a:latin typeface="Times New Roman"/>
                <a:ea typeface="+mn-lt"/>
                <a:cs typeface="+mn-lt"/>
              </a:rPr>
              <a:t> analysis of the Price and Age of a building found a significant relationship between the two factors, as indicated by a P-value of 0. The graphical representation of between and within groups showed a high level of significance, with the count of each group being equal (50%) and the sum, average and variance representing 100%.</a:t>
            </a:r>
            <a:endParaRPr lang="en-US" dirty="0">
              <a:latin typeface="Times New Roman"/>
              <a:cs typeface="Times New Roman"/>
            </a:endParaRPr>
          </a:p>
          <a:p>
            <a:pPr algn="just">
              <a:lnSpc>
                <a:spcPct val="90000"/>
              </a:lnSpc>
            </a:pP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C94A831-4943-957D-C9D3-7D1CBF723A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" t="12651" r="-247" b="70"/>
          <a:stretch/>
        </p:blipFill>
        <p:spPr>
          <a:xfrm>
            <a:off x="7063800" y="3584781"/>
            <a:ext cx="5442841" cy="3273528"/>
          </a:xfrm>
          <a:prstGeom prst="rect">
            <a:avLst/>
          </a:prstGeom>
        </p:spPr>
      </p:pic>
      <p:pic>
        <p:nvPicPr>
          <p:cNvPr id="6" name="Picture 7" descr="Chart&#10;&#10;Description automatically generated">
            <a:extLst>
              <a:ext uri="{FF2B5EF4-FFF2-40B4-BE49-F238E27FC236}">
                <a16:creationId xmlns:a16="http://schemas.microsoft.com/office/drawing/2014/main" id="{DBA799C7-4D50-166F-7E18-02268CBE5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14" y="3501775"/>
            <a:ext cx="6639231" cy="33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7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90" y="-2188"/>
            <a:ext cx="12107170" cy="778589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1">
                <a:latin typeface="Times New Roman"/>
                <a:ea typeface="+mj-lt"/>
                <a:cs typeface="+mj-lt"/>
              </a:rPr>
              <a:t>Prediction of the prices of houses based on the number of bedrooms and bathrooms using Linear regression</a:t>
            </a:r>
            <a:endParaRPr lang="en-US" sz="2400" b="1">
              <a:latin typeface="Times New Roman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5161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F805A6-6633-03C3-C9EF-9D44F430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279" y="88086"/>
            <a:ext cx="6217576" cy="300267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3D776A8-0BF1-045D-CC29-B9661FAA7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82" y="3244944"/>
            <a:ext cx="10285673" cy="3264867"/>
          </a:xfrm>
          <a:prstGeom prst="rect">
            <a:avLst/>
          </a:prstGeom>
        </p:spPr>
      </p:pic>
      <p:sp>
        <p:nvSpPr>
          <p:cNvPr id="41" name="Freeform 33">
            <a:extLst>
              <a:ext uri="{FF2B5EF4-FFF2-40B4-BE49-F238E27FC236}">
                <a16:creationId xmlns:a16="http://schemas.microsoft.com/office/drawing/2014/main" id="{070928B1-3E69-44AC-A1EE-B4E4270A7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69172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DB2588-36CE-0727-3903-6C439A70F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340" y="1035585"/>
            <a:ext cx="5424949" cy="205517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latin typeface="Times New Roman"/>
                <a:ea typeface="+mn-lt"/>
                <a:cs typeface="+mn-lt"/>
              </a:rPr>
              <a:t>A linear regression model was used to measure the effect of number of bedrooms and bathrooms on the price of a property. The dataset contained 1057 observations and the results showed a strong correlation between the two independent variables and the dependent variable. The R-square value of 44.5% indicated that the model was a good fit. Visualizations such as line fit plots and normal probability plots provided further evidence of the correlation.</a:t>
            </a:r>
          </a:p>
          <a:p>
            <a:pPr>
              <a:lnSpc>
                <a:spcPct val="90000"/>
              </a:lnSpc>
            </a:pP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7095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5161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Freeform 33">
            <a:extLst>
              <a:ext uri="{FF2B5EF4-FFF2-40B4-BE49-F238E27FC236}">
                <a16:creationId xmlns:a16="http://schemas.microsoft.com/office/drawing/2014/main" id="{070928B1-3E69-44AC-A1EE-B4E4270A7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69172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36213BA-113D-1625-7679-A1C08529A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44" y="6990"/>
            <a:ext cx="5005155" cy="2336315"/>
          </a:xfrm>
          <a:prstGeom prst="rect">
            <a:avLst/>
          </a:prstGeom>
        </p:spPr>
      </p:pic>
      <p:pic>
        <p:nvPicPr>
          <p:cNvPr id="11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16F39F5-C5F3-8397-832B-4CA351B8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057" y="15646"/>
            <a:ext cx="5041742" cy="2384701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AEB2C1EF-0351-0B90-478E-3799B5F0E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44652" y="2653752"/>
            <a:ext cx="9702126" cy="3946881"/>
          </a:xfrm>
        </p:spPr>
      </p:pic>
      <p:pic>
        <p:nvPicPr>
          <p:cNvPr id="3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707E279-8892-0633-7D59-42F69B747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44" y="-47438"/>
            <a:ext cx="5005155" cy="23363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D90E59A-6BD9-33A4-6E9E-2BBBBF9D9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22" y="2312186"/>
            <a:ext cx="10956907" cy="755877"/>
          </a:xfrm>
        </p:spPr>
        <p:txBody>
          <a:bodyPr>
            <a:no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Times New Roman"/>
                <a:cs typeface="Times New Roman"/>
              </a:rPr>
              <a:t>ANALYSIS OF THE POOL AND GARAGE WITH SOME GRAPHS USING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410127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Graphs:</a:t>
            </a:r>
          </a:p>
        </p:txBody>
      </p:sp>
      <p:pic>
        <p:nvPicPr>
          <p:cNvPr id="3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18E6445-161D-043F-F73A-2E7A05829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623" y="2357292"/>
            <a:ext cx="5419165" cy="3630706"/>
          </a:xfr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7C4D1F0-7BAD-795C-7FD8-18437103E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506" y="1905279"/>
            <a:ext cx="5074022" cy="2124584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84D042CD-A728-6C22-313C-AED0ED706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253" y="4179035"/>
            <a:ext cx="5085229" cy="206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92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922302"/>
          </a:xfrm>
        </p:spPr>
        <p:txBody>
          <a:bodyPr>
            <a:noAutofit/>
          </a:bodyPr>
          <a:lstStyle/>
          <a:p>
            <a:r>
              <a:rPr lang="en-US" sz="2800" b="1">
                <a:solidFill>
                  <a:srgbClr val="000000"/>
                </a:solidFill>
                <a:latin typeface="Times New Roman"/>
                <a:cs typeface="Times New Roman"/>
              </a:rPr>
              <a:t>Analysis of Anova on Living area, Fireplaces, and Lot size</a:t>
            </a:r>
          </a:p>
        </p:txBody>
      </p:sp>
      <p:pic>
        <p:nvPicPr>
          <p:cNvPr id="8" name="Picture 8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D638E8A8-0494-CA34-1371-086A28023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971" y="2929031"/>
            <a:ext cx="4925525" cy="300428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4392DA-95C9-A76E-823E-8119B0C18F06}"/>
              </a:ext>
            </a:extLst>
          </p:cNvPr>
          <p:cNvSpPr txBox="1"/>
          <p:nvPr/>
        </p:nvSpPr>
        <p:spPr>
          <a:xfrm>
            <a:off x="1652868" y="1361514"/>
            <a:ext cx="950034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imes New Roman"/>
                <a:cs typeface="Times New Roman"/>
              </a:rPr>
              <a:t>we can observe the source of variation of both between groups and within groups with the sum of squares, degrees of freedom, mean square, p-value, and the F and F critic.</a:t>
            </a:r>
            <a:endParaRPr lang="en-US" sz="2400"/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659C611E-D13E-09A3-40B3-D0ADD5C4E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587" y="2722294"/>
            <a:ext cx="6075240" cy="391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2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0306FE-3C13-447E-86EE-A14EA9341C8A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89A431E-722E-4593-BF48-1C42686E47A3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7F4E112-810E-4A37-A8B2-3B5DDE77149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Wisp design</Template>
  <TotalTime>0</TotalTime>
  <Words>645</Words>
  <Application>Microsoft Office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Century Gothic</vt:lpstr>
      <vt:lpstr>Times New Roman</vt:lpstr>
      <vt:lpstr>Wingdings</vt:lpstr>
      <vt:lpstr>Wingdings 3</vt:lpstr>
      <vt:lpstr>Wisp</vt:lpstr>
      <vt:lpstr>HOUSING DATA ANALYSIS </vt:lpstr>
      <vt:lpstr>ABOUT DATASET</vt:lpstr>
      <vt:lpstr>Descriptive Statistics</vt:lpstr>
      <vt:lpstr>PowerPoint Presentation</vt:lpstr>
      <vt:lpstr>The significant difference in the average price of the houses based on the age of the building using Anova</vt:lpstr>
      <vt:lpstr>Prediction of the prices of houses based on the number of bedrooms and bathrooms using Linear regression</vt:lpstr>
      <vt:lpstr>ANALYSIS OF THE POOL AND GARAGE WITH SOME GRAPHS USING LINEAR REGRESSION</vt:lpstr>
      <vt:lpstr>Graphs:</vt:lpstr>
      <vt:lpstr>Analysis of Anova on Living area, Fireplaces, and Lot size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HOUSING DATABASE ANALYSIS </dc:title>
  <dc:creator>Pasarakayala, Alekhya Reddy</dc:creator>
  <cp:lastModifiedBy>Pasarakayala, Alekhya Reddy</cp:lastModifiedBy>
  <cp:revision>2</cp:revision>
  <dcterms:created xsi:type="dcterms:W3CDTF">2023-05-09T20:05:24Z</dcterms:created>
  <dcterms:modified xsi:type="dcterms:W3CDTF">2024-10-31T01:51:17Z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